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86" r:id="rId4"/>
    <p:sldId id="264" r:id="rId5"/>
    <p:sldId id="282" r:id="rId6"/>
    <p:sldId id="281" r:id="rId7"/>
    <p:sldId id="283" r:id="rId8"/>
    <p:sldId id="287" r:id="rId9"/>
    <p:sldId id="288" r:id="rId10"/>
    <p:sldId id="290" r:id="rId11"/>
    <p:sldId id="291" r:id="rId12"/>
    <p:sldId id="292" r:id="rId13"/>
    <p:sldId id="293" r:id="rId14"/>
    <p:sldId id="294" r:id="rId15"/>
    <p:sldId id="289" r:id="rId16"/>
    <p:sldId id="295" r:id="rId17"/>
    <p:sldId id="296" r:id="rId18"/>
    <p:sldId id="297" r:id="rId19"/>
    <p:sldId id="298" r:id="rId20"/>
    <p:sldId id="299" r:id="rId21"/>
    <p:sldId id="301" r:id="rId22"/>
    <p:sldId id="300" r:id="rId23"/>
    <p:sldId id="302" r:id="rId24"/>
    <p:sldId id="303" r:id="rId25"/>
    <p:sldId id="304" r:id="rId26"/>
    <p:sldId id="284" r:id="rId27"/>
    <p:sldId id="285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60" d="100"/>
          <a:sy n="60" d="100"/>
        </p:scale>
        <p:origin x="180" y="3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.ly/8rQ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.ly/uQre" TargetMode="External"/><Relationship Id="rId3" Type="http://schemas.openxmlformats.org/officeDocument/2006/relationships/hyperlink" Target="https://t.ly/pYqXp" TargetMode="External"/><Relationship Id="rId7" Type="http://schemas.openxmlformats.org/officeDocument/2006/relationships/hyperlink" Target="https://t.ly/mKuY" TargetMode="External"/><Relationship Id="rId2" Type="http://schemas.openxmlformats.org/officeDocument/2006/relationships/hyperlink" Target="https://t.ly/xStC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.ly/KnIr" TargetMode="External"/><Relationship Id="rId5" Type="http://schemas.openxmlformats.org/officeDocument/2006/relationships/hyperlink" Target="https://t.ly/UKCp" TargetMode="External"/><Relationship Id="rId4" Type="http://schemas.openxmlformats.org/officeDocument/2006/relationships/hyperlink" Target="https://t.ly/gN8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/>
          <a:lstStyle/>
          <a:p>
            <a:r>
              <a:rPr lang="en-US" dirty="0"/>
              <a:t>Dynamic Programming for </a:t>
            </a:r>
            <a:br>
              <a:rPr lang="en-US" dirty="0"/>
            </a:br>
            <a:r>
              <a:rPr lang="en-US" dirty="0"/>
              <a:t>Power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>
            <a:normAutofit/>
          </a:bodyPr>
          <a:lstStyle/>
          <a:p>
            <a:r>
              <a:rPr lang="en-US"/>
              <a:t>Aryan Ritwajeet Jha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5AC7B-B555-C08B-0CDB-1E7042C46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AF5C7C-8BC9-0C72-6554-A8911092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7AA2E-4687-7824-6918-10B528088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F712D-E00C-ABBC-A653-067DAABA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2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5D1CF-AC78-3C57-685B-6BB2FCA5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A5D94-0053-C6CA-BD9E-C6BD8706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60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D89CC-8093-B062-E782-EC4D6606A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5D576-2B7C-A115-DC97-060EDF82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97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CF16B-9030-06FB-6E73-90BA0055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42055-50A0-91C1-D9EC-43042A78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06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043410-9A02-8267-EFC5-AD51653A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61416"/>
            <a:ext cx="10063163" cy="15330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BA9FD-1816-0417-6AAF-AB95FB99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392893"/>
            <a:ext cx="10063163" cy="1756027"/>
          </a:xfrm>
        </p:spPr>
        <p:txBody>
          <a:bodyPr/>
          <a:lstStyle/>
          <a:p>
            <a:r>
              <a:rPr lang="en-IN" dirty="0"/>
              <a:t>Fibonacci Sequence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42381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CDE8CE-7EC3-7AF0-1C22-61F3B624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3A2F1-21F3-11A4-9DB3-E0CB147A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44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660445-5E1E-E834-A58B-85779AD86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E6DCC-3C46-0393-D5E3-10E498B1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85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A6CBE-4657-5B7E-F616-994327B3B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572D4-E28E-1109-7085-B78D75FC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99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21FF8E-5B71-0AB3-2961-F61C9BA25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62D33-3F1A-8794-72AE-9156A6EA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60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 (Heading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Anamika Dubey and Surya Santoso (2015)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 (Heading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Electric Vehicle Charging on Residential Distribution Systems: Impacts and Mitigation.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rbel (Headings)"/>
            </a:endParaRPr>
          </a:p>
          <a:p>
            <a:r>
              <a:rPr lang="en-US" dirty="0">
                <a:latin typeface="Corbel (Headings)"/>
              </a:rPr>
              <a:t>Problem Statements where Dynamic Programming is utilized.</a:t>
            </a:r>
          </a:p>
        </p:txBody>
      </p: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262B0F-5B23-D786-03D2-7A0531D02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D76BE-FEC9-E085-0262-1E73DB36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8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E4602-6ADF-CD15-592E-EC8F9FF75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D2E3E-F945-2DF4-ED03-2C36E609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70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74D3F-0191-E2D8-83ED-4A02E63A6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21890-D203-0B84-146A-5F1AB7F3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962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A63B2-2692-D9EB-BF32-1E1BE49E7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F4769-7F8C-4139-3FDD-C0D3ABB8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00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5557C-76CC-D8FE-9DA4-19FF24A73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4CA5A-BE0B-D6F5-E858-D690E975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5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E888D-C72A-F579-7428-73FD1C52E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11C50-2943-920F-4245-635AF824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15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CECA0-66F8-A232-293C-9BB14E714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719" y="1478942"/>
            <a:ext cx="11059661" cy="5273130"/>
          </a:xfrm>
        </p:spPr>
        <p:txBody>
          <a:bodyPr/>
          <a:lstStyle/>
          <a:p>
            <a:r>
              <a:rPr lang="en-IN" sz="2800" dirty="0"/>
              <a:t>Instead of using dynamic programming and optimization 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 state variables (including memory elements like Battery SOC)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 constraints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- All for T time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r>
              <a:rPr lang="en-IN" sz="2800" dirty="0"/>
              <a:t>Why not just form: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 N*T state variables (including Battery SOC)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C*T constraints plus T additional constraints to maintain </a:t>
            </a:r>
            <a:r>
              <a:rPr lang="en-IN" sz="2800" i="1" dirty="0"/>
              <a:t>continuity </a:t>
            </a:r>
            <a:r>
              <a:rPr lang="en-IN" sz="2800" dirty="0"/>
              <a:t>for those memory elements. </a:t>
            </a:r>
            <a:r>
              <a:rPr lang="en-IN" sz="1800" dirty="0"/>
              <a:t>(Let’s assume just one battery in our whole grid)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All into one big ‘steady-state-like’ Optimization problem and plug it into a solver?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B44CE-9DAE-23DB-0CD5-295D7AA6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67" y="190380"/>
            <a:ext cx="10063163" cy="1073877"/>
          </a:xfrm>
        </p:spPr>
        <p:txBody>
          <a:bodyPr/>
          <a:lstStyle/>
          <a:p>
            <a:r>
              <a:rPr lang="en-IN" dirty="0"/>
              <a:t>Do we even need a dynamic programming formulation in Power Systems?</a:t>
            </a:r>
          </a:p>
        </p:txBody>
      </p:sp>
    </p:spTree>
    <p:extLst>
      <p:ext uri="{BB962C8B-B14F-4D97-AF65-F5344CB8AC3E}">
        <p14:creationId xmlns:p14="http://schemas.microsoft.com/office/powerpoint/2010/main" val="383053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CECA0-66F8-A232-293C-9BB14E714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573" y="1423282"/>
            <a:ext cx="11059661" cy="5273130"/>
          </a:xfrm>
        </p:spPr>
        <p:txBody>
          <a:bodyPr/>
          <a:lstStyle/>
          <a:p>
            <a:r>
              <a:rPr lang="en-IN" sz="2800" dirty="0"/>
              <a:t>Instead of using dynamic programming and optimization, why not just incorporate more state variables, more constraints (both by a factor of the number of time-steps: T) into one big ‘steady-state-like’ Optimization problem and plug it into a solver?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r>
              <a:rPr lang="en-IN" sz="2800" dirty="0">
                <a:solidFill>
                  <a:srgbClr val="C00000"/>
                </a:solidFill>
                <a:highlight>
                  <a:srgbClr val="C0C0C0"/>
                </a:highlight>
              </a:rPr>
              <a:t>I do not have an answer for this now, I’d imagine that the time complexity will increase exponentially, but that’s just my speculation.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B44CE-9DAE-23DB-0CD5-295D7AA6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21" y="161588"/>
            <a:ext cx="10063163" cy="1073877"/>
          </a:xfrm>
        </p:spPr>
        <p:txBody>
          <a:bodyPr/>
          <a:lstStyle/>
          <a:p>
            <a:r>
              <a:rPr lang="en-IN" dirty="0"/>
              <a:t>Do we even need a dynamic programming formulation in Power Systems?</a:t>
            </a:r>
          </a:p>
        </p:txBody>
      </p:sp>
    </p:spTree>
    <p:extLst>
      <p:ext uri="{BB962C8B-B14F-4D97-AF65-F5344CB8AC3E}">
        <p14:creationId xmlns:p14="http://schemas.microsoft.com/office/powerpoint/2010/main" val="50498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8AC96926-49B1-4DFB-A717-82782886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89" y="324901"/>
            <a:ext cx="5578468" cy="553998"/>
          </a:xfrm>
        </p:spPr>
        <p:txBody>
          <a:bodyPr/>
          <a:lstStyle/>
          <a:p>
            <a:r>
              <a:rPr lang="en-US" dirty="0"/>
              <a:t>References </a:t>
            </a:r>
            <a:r>
              <a:rPr lang="en-US" sz="1600" dirty="0"/>
              <a:t>(not in order)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BD561-90E0-4007-A8CB-DAF84D91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0123" y="1119528"/>
            <a:ext cx="10231804" cy="7794954"/>
          </a:xfr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CTU Prague Optimal and Robust Control -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L5.1 - Introduction to dynamic programming and its application to discrete-time optimal control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Julia Programming Language -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Dynamic Programming and Seam Carving | MIT Computational Thinking Spring 2021 | Lecture 6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 et al. (2016)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Dynamic Programming based method for optimizing power system restoration with high wind power penetration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Guerrero, </a:t>
            </a:r>
            <a:r>
              <a:rPr lang="en-US" i="1" dirty="0" err="1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Heydt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 (2008)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Optimal Restoration of Distribution Systems Using Dynamic Programming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Anamika Dubey, Surya Santoso (2015)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Electric Vehicle Charging on Residential Distribution Systems: Impacts and Mitigations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freeCodeCamp.org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Dynamic Programming - Learn to Solve Algorithmic Problems &amp; Coding Challenges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Johan </a:t>
            </a:r>
            <a:r>
              <a:rPr lang="en-US" i="1" dirty="0" err="1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Driesen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 (KU Leuven, 2009)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The Impact of Charging Plug-In Hybrid Electric Vehicles on a Residential Distribution Grid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5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895998"/>
            <a:ext cx="5387915" cy="153300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EVs are plugged in during the night for charging.</a:t>
            </a:r>
          </a:p>
          <a:p>
            <a:r>
              <a:rPr lang="en-US" dirty="0"/>
              <a:t>Charging at multiple locations of the residential grid (a distribution network) at the same time causes voltage drops.</a:t>
            </a:r>
          </a:p>
          <a:p>
            <a:r>
              <a:rPr lang="en-US" dirty="0"/>
              <a:t>Such uncoordinated power consumption at the local scale can lead to grid problems.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313" y="63611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 (2015)</a:t>
            </a:r>
            <a:endParaRPr lang="en-US" b="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5DA3-2B2D-C8A3-FCD1-267EEA86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" y="1885707"/>
            <a:ext cx="5443577" cy="48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2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7832" y="2431684"/>
            <a:ext cx="10063163" cy="1533002"/>
          </a:xfrm>
        </p:spPr>
        <p:txBody>
          <a:bodyPr/>
          <a:lstStyle/>
          <a:p>
            <a:r>
              <a:rPr lang="en-US" b="1" dirty="0"/>
              <a:t>Context:</a:t>
            </a: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Charge </a:t>
            </a:r>
            <a:r>
              <a:rPr lang="en-US" b="1" i="1" dirty="0"/>
              <a:t>M </a:t>
            </a:r>
            <a:r>
              <a:rPr lang="en-US" dirty="0"/>
              <a:t>vehicles (loads) during night-time from </a:t>
            </a:r>
            <a:r>
              <a:rPr lang="en-US" b="1" i="1" dirty="0"/>
              <a:t>M</a:t>
            </a:r>
            <a:r>
              <a:rPr lang="en-US" dirty="0"/>
              <a:t> charging stations (nodes). </a:t>
            </a:r>
          </a:p>
          <a:p>
            <a:pPr marL="914400" lvl="1" indent="-4572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Night-time = 6PM to 6AM.</a:t>
            </a: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Charge them fully before the next morning. </a:t>
            </a:r>
          </a:p>
          <a:p>
            <a:pPr marL="914400" lvl="1" indent="-457200"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They aren’t leaving before 6AM, so no hard constraints on the available charging timings themselves.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59" y="126771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  (2015)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57354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latin typeface="+mj-lt"/>
              </a:rPr>
              <a:t>Electric Vehicle Charging on Residential Distribution Systems: Impacts and Mitigation</a:t>
            </a:r>
            <a:br>
              <a:rPr lang="en-US" sz="1900">
                <a:latin typeface="+mj-lt"/>
              </a:rPr>
            </a:br>
            <a:r>
              <a:rPr lang="en-US" sz="1900" b="0" i="1">
                <a:latin typeface="+mj-lt"/>
              </a:rPr>
              <a:t>Anamika Dubey and Surya Santoso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59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117" name="Freeform: Shape 60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23DF60-4B58-67E3-C996-2A878DC8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1819808"/>
            <a:ext cx="3448800" cy="69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40570-C81C-104C-D3F3-B484D65F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45" y="1897406"/>
            <a:ext cx="3448800" cy="543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8B085-94F2-7F39-42F4-1CC0135A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001" y="1923272"/>
            <a:ext cx="3448800" cy="49145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4201" y="4766267"/>
            <a:ext cx="5692774" cy="50597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Objective:</a:t>
            </a: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minimize impact on residential grid voltage, for the whole night. </a:t>
            </a:r>
            <a:endParaRPr lang="en-US" sz="600" i="1">
              <a:solidFill>
                <a:schemeClr val="bg1">
                  <a:alpha val="80000"/>
                </a:schemeClr>
              </a:solidFill>
            </a:endParaRP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600">
                <a:solidFill>
                  <a:schemeClr val="bg1">
                    <a:alpha val="80000"/>
                  </a:schemeClr>
                </a:solidFill>
              </a:rPr>
              <a:t>Design objective (constraint): Charge every EV fully by time </a:t>
            </a:r>
            <a:r>
              <a:rPr lang="en-US" sz="600" i="1">
                <a:solidFill>
                  <a:schemeClr val="bg1">
                    <a:alpha val="80000"/>
                  </a:schemeClr>
                </a:solidFill>
              </a:rPr>
              <a:t>T. </a:t>
            </a:r>
          </a:p>
        </p:txBody>
      </p:sp>
    </p:spTree>
    <p:extLst>
      <p:ext uri="{BB962C8B-B14F-4D97-AF65-F5344CB8AC3E}">
        <p14:creationId xmlns:p14="http://schemas.microsoft.com/office/powerpoint/2010/main" val="113224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/>
          <a:lstStyle/>
          <a:p>
            <a:r>
              <a:rPr lang="en-US" dirty="0"/>
              <a:t>NOT an Objective:</a:t>
            </a:r>
          </a:p>
          <a:p>
            <a:r>
              <a:rPr lang="en-US" dirty="0"/>
              <a:t>No optimization of time intended; every EV plugged in for the full time period from zero to T anyway.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Electric Vehicle Charging on Residential Distribution Systems: Impacts and Mitigation</a:t>
            </a:r>
            <a:br>
              <a:rPr lang="en-US" dirty="0"/>
            </a:br>
            <a:r>
              <a:rPr lang="en-US" sz="2400" b="0" i="1" dirty="0"/>
              <a:t>Anamika Dubey and Surya Santoso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78646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5043-70C7-42B6-BC83-DD09FFA9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111" y="1493429"/>
            <a:ext cx="11321332" cy="4668831"/>
          </a:xfrm>
        </p:spPr>
        <p:txBody>
          <a:bodyPr/>
          <a:lstStyle/>
          <a:p>
            <a:r>
              <a:rPr lang="en-US" dirty="0"/>
              <a:t>Design Formulation:</a:t>
            </a:r>
          </a:p>
          <a:p>
            <a:pPr marL="457200" indent="-457200">
              <a:buFontTx/>
              <a:buChar char="-"/>
            </a:pPr>
            <a:r>
              <a:rPr lang="en-US" dirty="0"/>
              <a:t>Battery-charger power levels </a:t>
            </a:r>
            <a:r>
              <a:rPr lang="en-US" i="1" dirty="0"/>
              <a:t>P(t) </a:t>
            </a:r>
            <a:r>
              <a:rPr lang="en-US" dirty="0"/>
              <a:t>variable only in discrete-steps.</a:t>
            </a:r>
          </a:p>
          <a:p>
            <a:pPr marL="457200" indent="-457200">
              <a:buFontTx/>
              <a:buChar char="-"/>
            </a:pPr>
            <a:r>
              <a:rPr lang="en-US" i="1" dirty="0"/>
              <a:t>Power-flow-analysis also done in discrete time-steps.</a:t>
            </a:r>
          </a:p>
          <a:p>
            <a:pPr marL="457200" indent="-457200">
              <a:buFontTx/>
              <a:buChar char="-"/>
            </a:pPr>
            <a:r>
              <a:rPr lang="en-US" i="1" dirty="0"/>
              <a:t>We’re solving a discretized Optimal Control Problem.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BE16-0972-41CE-A8FA-A2F80D8F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11" y="206285"/>
            <a:ext cx="10063163" cy="1137485"/>
          </a:xfrm>
        </p:spPr>
        <p:txBody>
          <a:bodyPr/>
          <a:lstStyle/>
          <a:p>
            <a:r>
              <a:rPr lang="en-US" sz="3200" dirty="0"/>
              <a:t>Electric Vehicle Charging on Residential Distribution Systems: Impacts and Mitigation</a:t>
            </a:r>
            <a:br>
              <a:rPr lang="en-US" sz="3200" dirty="0"/>
            </a:br>
            <a:r>
              <a:rPr lang="en-US" sz="1800" b="0" i="1" dirty="0"/>
              <a:t>Anamika Dubey and Surya Santoso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37950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9019F-FF83-0C2E-7DF6-716B2FCC7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182" y="1604748"/>
            <a:ext cx="10063163" cy="15330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983AE-24D7-14A2-652C-2BFB47C3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" y="5796500"/>
            <a:ext cx="12116462" cy="970059"/>
          </a:xfrm>
        </p:spPr>
        <p:txBody>
          <a:bodyPr/>
          <a:lstStyle/>
          <a:p>
            <a:r>
              <a:rPr lang="en-IN" dirty="0"/>
              <a:t>Shortest Path Problem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03166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3A465-525A-4EAC-DEFE-B8E93B5E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F9E3E-0BBD-6786-8C3E-C9000561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3891</TotalTime>
  <Words>669</Words>
  <Application>Microsoft Office PowerPoint</Application>
  <PresentationFormat>Widescreen</PresentationFormat>
  <Paragraphs>57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Corbel</vt:lpstr>
      <vt:lpstr>Corbel (Headings)</vt:lpstr>
      <vt:lpstr>Wingdings</vt:lpstr>
      <vt:lpstr>Office Theme</vt:lpstr>
      <vt:lpstr>Dynamic Programming for  Power Systems</vt:lpstr>
      <vt:lpstr>Contents</vt:lpstr>
      <vt:lpstr>Electric Vehicle Charging on Residential Distribution Systems: Impacts and Mitigation Anamika Dubey and Surya Santoso (2015)</vt:lpstr>
      <vt:lpstr>Electric Vehicle Charging on Residential Distribution Systems: Impacts and Mitigation Anamika Dubey and Surya Santoso  (2015)</vt:lpstr>
      <vt:lpstr>Electric Vehicle Charging on Residential Distribution Systems: Impacts and Mitigation Anamika Dubey and Surya Santoso</vt:lpstr>
      <vt:lpstr>Electric Vehicle Charging on Residential Distribution Systems: Impacts and Mitigation Anamika Dubey and Surya Santoso</vt:lpstr>
      <vt:lpstr>Electric Vehicle Charging on Residential Distribution Systems: Impacts and Mitigation Anamika Dubey and Surya Santoso</vt:lpstr>
      <vt:lpstr>Shortest Path Problem using 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Fibonacci Sequence using 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we even need a dynamic programming formulation in Power Systems?</vt:lpstr>
      <vt:lpstr>Do we even need a dynamic programming formulation in Power Systems?</vt:lpstr>
      <vt:lpstr>References (not in order)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221</cp:revision>
  <cp:lastPrinted>2021-09-10T16:26:58Z</cp:lastPrinted>
  <dcterms:created xsi:type="dcterms:W3CDTF">2021-07-01T22:58:28Z</dcterms:created>
  <dcterms:modified xsi:type="dcterms:W3CDTF">2023-03-21T21:03:54Z</dcterms:modified>
</cp:coreProperties>
</file>